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20"/>
  </p:notesMasterIdLst>
  <p:sldIdLst>
    <p:sldId id="261" r:id="rId6"/>
    <p:sldId id="275" r:id="rId7"/>
    <p:sldId id="307" r:id="rId8"/>
    <p:sldId id="257" r:id="rId9"/>
    <p:sldId id="298" r:id="rId10"/>
    <p:sldId id="291" r:id="rId11"/>
    <p:sldId id="299" r:id="rId12"/>
    <p:sldId id="295" r:id="rId13"/>
    <p:sldId id="301" r:id="rId14"/>
    <p:sldId id="303" r:id="rId15"/>
    <p:sldId id="304" r:id="rId16"/>
    <p:sldId id="302" r:id="rId17"/>
    <p:sldId id="305" r:id="rId18"/>
    <p:sldId id="306" r:id="rId19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1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FCA"/>
    <a:srgbClr val="FF9797"/>
    <a:srgbClr val="E9DACD"/>
    <a:srgbClr val="F9FAF5"/>
    <a:srgbClr val="BFDEFF"/>
    <a:srgbClr val="A2CAF5"/>
    <a:srgbClr val="93CAB4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5" d="100"/>
          <a:sy n="65" d="100"/>
        </p:scale>
        <p:origin x="-1560" y="-11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 smtClean="0"/>
              <a:t>Click to edit Master text styles</a:t>
            </a:r>
          </a:p>
          <a:p>
            <a:pPr lvl="1"/>
            <a:r>
              <a:rPr lang="en-US" altLang="pt-BR" noProof="0" smtClean="0"/>
              <a:t>Second level</a:t>
            </a:r>
          </a:p>
          <a:p>
            <a:pPr lvl="2"/>
            <a:r>
              <a:rPr lang="en-US" altLang="pt-BR" noProof="0" smtClean="0"/>
              <a:t>Third level</a:t>
            </a:r>
          </a:p>
          <a:p>
            <a:pPr lvl="3"/>
            <a:r>
              <a:rPr lang="en-US" altLang="pt-BR" noProof="0" smtClean="0"/>
              <a:t>Fourth level</a:t>
            </a:r>
          </a:p>
          <a:p>
            <a:pPr lvl="4"/>
            <a:r>
              <a:rPr lang="en-US" altLang="pt-BR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95600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	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57359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039050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890092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40499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649161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7782405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389072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97893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49121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306568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5370932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265576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>
              <a:sym typeface="Gill Sans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627835218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06354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877786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484990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87066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5725212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982981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89868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56821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475895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44292783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390841614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>
              <a:sym typeface="Gill Sans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654396949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226364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849861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511856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119196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89245050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499906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070026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116194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013790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611382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38838390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>
              <a:sym typeface="Gill Sans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34493410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164445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213837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824643"/>
      </p:ext>
    </p:extLst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422298"/>
      </p:ext>
    </p:extLst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957413169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722769"/>
      </p:ext>
    </p:extLst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998012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014328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668198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954154"/>
      </p:ext>
    </p:extLst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60894789"/>
      </p:ext>
    </p:extLst>
  </p:cSld>
  <p:clrMapOvr>
    <a:masterClrMapping/>
  </p:clrMapOvr>
  <p:transition xmlns:p14="http://schemas.microsoft.com/office/powerpoint/2010/main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>
              <a:sym typeface="Gill Sans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84619346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537181"/>
      </p:ext>
    </p:extLst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328459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95155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53178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4442694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>
              <a:sym typeface="Gill Sans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734145231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 xmlns:p14="http://schemas.microsoft.com/office/powerpoint/2010/main"/>
  <p:txStyles>
    <p:titleStyle>
      <a:lvl1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+mj-lt"/>
          <a:ea typeface="+mj-ea"/>
          <a:cs typeface="+mj-cs"/>
          <a:sym typeface="Gill Sans" charset="0"/>
        </a:defRPr>
      </a:lvl1pPr>
      <a:lvl2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365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937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509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9081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77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1pPr>
      <a:lvl2pPr marL="1322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2pPr>
      <a:lvl3pPr marL="1766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3pPr>
      <a:lvl4pPr marL="2211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4pPr>
      <a:lvl5pPr marL="2655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5pPr>
      <a:lvl6pPr marL="31130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6pPr>
      <a:lvl7pPr marL="35702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7pPr>
      <a:lvl8pPr marL="40274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8pPr>
      <a:lvl9pPr marL="44846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 xmlns:p14="http://schemas.microsoft.com/office/powerpoint/2010/main"/>
  <p:txStyles>
    <p:titleStyle>
      <a:lvl1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+mj-lt"/>
          <a:ea typeface="+mj-ea"/>
          <a:cs typeface="+mj-cs"/>
          <a:sym typeface="Gill Sans" charset="0"/>
        </a:defRPr>
      </a:lvl1pPr>
      <a:lvl2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365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937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509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9081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77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1pPr>
      <a:lvl2pPr marL="1322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2pPr>
      <a:lvl3pPr marL="1766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3pPr>
      <a:lvl4pPr marL="2211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4pPr>
      <a:lvl5pPr marL="2655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5pPr>
      <a:lvl6pPr marL="31130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6pPr>
      <a:lvl7pPr marL="35702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7pPr>
      <a:lvl8pPr marL="40274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8pPr>
      <a:lvl9pPr marL="44846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38" y="190500"/>
            <a:ext cx="1103312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 xmlns:p14="http://schemas.microsoft.com/office/powerpoint/2010/main"/>
  <p:txStyles>
    <p:titleStyle>
      <a:lvl1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36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937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509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9081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36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1811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25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701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14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718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8862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434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 xmlns:p14="http://schemas.microsoft.com/office/powerpoint/2010/main"/>
  <p:txStyles>
    <p:titleStyle>
      <a:lvl1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36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937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509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9081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36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1811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25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701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14600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718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8862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43400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14">
            <a:lum bright="-22000" contrast="54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1338" y="0"/>
            <a:ext cx="17338676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xmlns:p14="http://schemas.microsoft.com/office/powerpoint/2010/main"/>
  <p:txStyles>
    <p:titleStyle>
      <a:lvl1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+mj-lt"/>
          <a:ea typeface="+mj-ea"/>
          <a:cs typeface="+mj-cs"/>
          <a:sym typeface="Gill Sans" charset="0"/>
        </a:defRPr>
      </a:lvl1pPr>
      <a:lvl2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marL="79375" indent="-79375" algn="ctr" rtl="0" eaLnBrk="0" fontAlgn="base" hangingPunct="0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5365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937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4509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908175" algn="ctr" rtl="0" fontAlgn="base">
        <a:spcBef>
          <a:spcPct val="0"/>
        </a:spcBef>
        <a:spcAft>
          <a:spcPct val="0"/>
        </a:spcAft>
        <a:defRPr sz="8400">
          <a:solidFill>
            <a:srgbClr val="FFFFFF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77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1pPr>
      <a:lvl2pPr marL="1322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2pPr>
      <a:lvl3pPr marL="1766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3pPr>
      <a:lvl4pPr marL="22113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4pPr>
      <a:lvl5pPr marL="2655888" indent="-571500" algn="l" rtl="0" eaLnBrk="0" fontAlgn="base" hangingPunct="0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5pPr>
      <a:lvl6pPr marL="31130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6pPr>
      <a:lvl7pPr marL="35702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7pPr>
      <a:lvl8pPr marL="40274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8pPr>
      <a:lvl9pPr marL="4484688" indent="-571500" algn="l" rtl="0" fontAlgn="base">
        <a:spcBef>
          <a:spcPts val="4800"/>
        </a:spcBef>
        <a:spcAft>
          <a:spcPct val="0"/>
        </a:spcAft>
        <a:buClr>
          <a:srgbClr val="FFFFFF"/>
        </a:buClr>
        <a:buSzPct val="171000"/>
        <a:buFont typeface="Gill Sans" charset="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6197600" y="4362450"/>
            <a:ext cx="36068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defRPr/>
            </a:pPr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  <a:sym typeface="Arial Bold" charset="0"/>
              </a:rPr>
              <a:t>1°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  <a:sym typeface="Arial Bold" charset="0"/>
              </a:rPr>
              <a:t> </a:t>
            </a:r>
            <a:r>
              <a:rPr lang="pt-B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  <a:sym typeface="Arial Bold" charset="0"/>
              </a:rPr>
              <a:t>Hackathon</a:t>
            </a:r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  <a:sym typeface="Arial Bold" charset="0"/>
              </a:rPr>
              <a:t> Governo de Minas</a:t>
            </a: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0" t="122" r="15196" b="13112"/>
          <a:stretch>
            <a:fillRect/>
          </a:stretch>
        </p:blipFill>
        <p:spPr bwMode="auto">
          <a:xfrm>
            <a:off x="3143250" y="3328988"/>
            <a:ext cx="280670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725" y="0"/>
            <a:ext cx="15181263" cy="974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392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5"/>
          <p:cNvSpPr>
            <a:spLocks/>
          </p:cNvSpPr>
          <p:nvPr/>
        </p:nvSpPr>
        <p:spPr bwMode="auto">
          <a:xfrm>
            <a:off x="3332163" y="4140200"/>
            <a:ext cx="63261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>
              <a:defRPr/>
            </a:pPr>
            <a:r>
              <a:rPr lang="en-US" sz="7200" dirty="0" err="1">
                <a:solidFill>
                  <a:schemeClr val="bg1"/>
                </a:solidFill>
                <a:effectLst>
                  <a:outerShdw dist="63500" dir="2340000" algn="tl" rotWithShape="0">
                    <a:prstClr val="black"/>
                  </a:outerShdw>
                </a:effectLst>
                <a:latin typeface="Museo Slab 300"/>
                <a:cs typeface="Arial Bold" charset="0"/>
                <a:sym typeface="Arial Bold" charset="0"/>
              </a:rPr>
              <a:t>Possibilidades</a:t>
            </a:r>
            <a:endParaRPr lang="en-US" sz="7200" dirty="0">
              <a:solidFill>
                <a:schemeClr val="bg1"/>
              </a:solidFill>
              <a:effectLst>
                <a:outerShdw dist="63500" dir="2340000" algn="tl" rotWithShape="0">
                  <a:prstClr val="black"/>
                </a:outerShdw>
              </a:effectLst>
              <a:latin typeface="Museo Slab 700"/>
              <a:cs typeface="Arial Bold" charset="0"/>
              <a:sym typeface="Arial Bold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2"/>
          <p:cNvSpPr txBox="1">
            <a:spLocks noChangeArrowheads="1"/>
          </p:cNvSpPr>
          <p:nvPr/>
        </p:nvSpPr>
        <p:spPr bwMode="auto">
          <a:xfrm>
            <a:off x="2095500" y="773113"/>
            <a:ext cx="88138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Incluir Outros Estados</a:t>
            </a:r>
          </a:p>
        </p:txBody>
      </p:sp>
      <p:pic>
        <p:nvPicPr>
          <p:cNvPr id="2048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675" y="2525713"/>
            <a:ext cx="13536613" cy="775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3289300"/>
            <a:ext cx="5772150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TextBox 3"/>
          <p:cNvSpPr txBox="1">
            <a:spLocks noChangeArrowheads="1"/>
          </p:cNvSpPr>
          <p:nvPr/>
        </p:nvSpPr>
        <p:spPr bwMode="auto">
          <a:xfrm>
            <a:off x="6410325" y="773113"/>
            <a:ext cx="1841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endParaRPr lang="en-US" sz="6000">
              <a:solidFill>
                <a:schemeClr val="tx1"/>
              </a:solidFill>
              <a:latin typeface="Museo Slab 700" charset="0"/>
              <a:cs typeface="Museo Slab 700" charset="0"/>
            </a:endParaRP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3313113" y="773113"/>
            <a:ext cx="63785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Detecção Afiada </a:t>
            </a:r>
          </a:p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de Anomalias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Box 3"/>
          <p:cNvSpPr txBox="1">
            <a:spLocks noChangeArrowheads="1"/>
          </p:cNvSpPr>
          <p:nvPr/>
        </p:nvSpPr>
        <p:spPr bwMode="auto">
          <a:xfrm>
            <a:off x="6410325" y="773113"/>
            <a:ext cx="1841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endParaRPr lang="en-US" sz="6000">
              <a:solidFill>
                <a:schemeClr val="tx1"/>
              </a:solidFill>
              <a:latin typeface="Museo Slab 700" charset="0"/>
              <a:cs typeface="Museo Slab 700" charset="0"/>
            </a:endParaRPr>
          </a:p>
        </p:txBody>
      </p:sp>
      <p:sp>
        <p:nvSpPr>
          <p:cNvPr id="22530" name="TextBox 4"/>
          <p:cNvSpPr txBox="1">
            <a:spLocks noChangeArrowheads="1"/>
          </p:cNvSpPr>
          <p:nvPr/>
        </p:nvSpPr>
        <p:spPr bwMode="auto">
          <a:xfrm>
            <a:off x="2090738" y="773113"/>
            <a:ext cx="88233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Diálogo entre governo</a:t>
            </a:r>
          </a:p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e sociedade</a:t>
            </a:r>
          </a:p>
        </p:txBody>
      </p:sp>
      <p:pic>
        <p:nvPicPr>
          <p:cNvPr id="22531" name="Picture 6" descr="go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60800"/>
            <a:ext cx="24606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 descr="gov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4930775"/>
            <a:ext cx="266700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8" descr="face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25" y="4476750"/>
            <a:ext cx="3606800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 descr="sociedad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3" y="3221038"/>
            <a:ext cx="248285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2" descr="sociedade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63" y="3894138"/>
            <a:ext cx="2436812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9" descr="sociedade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75" y="5297488"/>
            <a:ext cx="257492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13" descr="sociedade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8" y="5854700"/>
            <a:ext cx="2114550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/>
          </p:cNvSpPr>
          <p:nvPr/>
        </p:nvSpPr>
        <p:spPr bwMode="auto">
          <a:xfrm>
            <a:off x="4216400" y="3676650"/>
            <a:ext cx="457200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6000">
                <a:solidFill>
                  <a:schemeClr val="bg1"/>
                </a:solidFill>
                <a:latin typeface="Museo Slab 700" charset="0"/>
                <a:cs typeface="Museo Slab 700" charset="0"/>
                <a:sym typeface="Arial Bold" charset="0"/>
              </a:rPr>
              <a:t>Obrigado 8)</a:t>
            </a:r>
            <a:endParaRPr lang="en-US" sz="3200">
              <a:solidFill>
                <a:schemeClr val="bg1"/>
              </a:solidFill>
              <a:latin typeface="Museo Slab 700" charset="0"/>
              <a:cs typeface="Arial Bold" charset="0"/>
              <a:sym typeface="Arial Bold" charset="0"/>
            </a:endParaRPr>
          </a:p>
          <a:p>
            <a:pPr marL="39688" algn="ctr"/>
            <a:endParaRPr lang="en-US" sz="3200">
              <a:solidFill>
                <a:schemeClr val="bg1"/>
              </a:solidFill>
              <a:latin typeface="Museo Slab 700" charset="0"/>
              <a:cs typeface="Arial Bold" charset="0"/>
              <a:sym typeface="Arial Bold" charset="0"/>
            </a:endParaRPr>
          </a:p>
          <a:p>
            <a:pPr marL="39688" algn="ctr"/>
            <a:r>
              <a:rPr lang="en-US" sz="3200">
                <a:solidFill>
                  <a:srgbClr val="FFCFCA"/>
                </a:solidFill>
                <a:latin typeface="Museo Slab 300" charset="0"/>
                <a:cs typeface="Museo Slab 300" charset="0"/>
                <a:sym typeface="Arial Bold" charset="0"/>
              </a:rPr>
              <a:t>http://dataminas.info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/>
          </p:cNvSpPr>
          <p:nvPr/>
        </p:nvSpPr>
        <p:spPr bwMode="auto">
          <a:xfrm>
            <a:off x="4803775" y="4140200"/>
            <a:ext cx="338296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4800">
                <a:solidFill>
                  <a:schemeClr val="bg1"/>
                </a:solidFill>
                <a:latin typeface="Museo Slab 300" charset="0"/>
                <a:cs typeface="Arial Bold" charset="0"/>
                <a:sym typeface="Arial Bold" charset="0"/>
              </a:rPr>
              <a:t>Colocação:</a:t>
            </a:r>
          </a:p>
          <a:p>
            <a:pPr marL="39688" algn="ctr"/>
            <a:r>
              <a:rPr lang="en-US" sz="4800">
                <a:solidFill>
                  <a:schemeClr val="bg1"/>
                </a:solidFill>
                <a:latin typeface="Museo Slab 700" charset="0"/>
                <a:cs typeface="Arial Bold" charset="0"/>
                <a:sym typeface="Arial Bold" charset="0"/>
              </a:rPr>
              <a:t>1° Lugar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4"/>
          <p:cNvSpPr>
            <a:spLocks/>
          </p:cNvSpPr>
          <p:nvPr/>
        </p:nvSpPr>
        <p:spPr bwMode="auto">
          <a:xfrm>
            <a:off x="741363" y="4805363"/>
            <a:ext cx="1156970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78038"/>
                  </a:schemeClr>
                </a:solidFill>
                <a:round/>
                <a:headEnd/>
                <a:tailEnd/>
              </a14:hiddenLine>
            </a:ext>
          </a:extLst>
        </p:spPr>
        <p:txBody>
          <a:bodyPr lIns="0" tIns="0" rIns="40639" bIns="0" anchor="ctr"/>
          <a:lstStyle/>
          <a:p>
            <a:pPr marL="39688" algn="ctr"/>
            <a:r>
              <a:rPr lang="en-US" sz="3600">
                <a:solidFill>
                  <a:srgbClr val="2D2D2D"/>
                </a:solidFill>
                <a:latin typeface="Museo Slab 700" charset="0"/>
                <a:cs typeface="Museo Slab 700" charset="0"/>
                <a:sym typeface="Arial" charset="0"/>
              </a:rPr>
              <a:t>Diego Couto de Las Casas</a:t>
            </a:r>
            <a:endParaRPr lang="en-US" sz="3600" baseline="-25000">
              <a:solidFill>
                <a:srgbClr val="2D2D2D"/>
              </a:solidFill>
              <a:latin typeface="Museo Slab 700" charset="0"/>
              <a:cs typeface="Museo Slab 700" charset="0"/>
              <a:sym typeface="Arial" charset="0"/>
            </a:endParaRPr>
          </a:p>
          <a:p>
            <a:pPr marL="39688" algn="ctr"/>
            <a:r>
              <a:rPr lang="en-US" sz="360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Felipe Moraes</a:t>
            </a:r>
            <a:endParaRPr lang="en-US" sz="3600" baseline="-25000">
              <a:solidFill>
                <a:srgbClr val="2D2D2D"/>
              </a:solidFill>
              <a:latin typeface="Museo Slab 300" charset="0"/>
              <a:cs typeface="Museo Slab 300" charset="0"/>
              <a:sym typeface="Arial" charset="0"/>
            </a:endParaRPr>
          </a:p>
          <a:p>
            <a:pPr marL="39688" algn="ctr"/>
            <a:r>
              <a:rPr lang="en-US" sz="360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João Paulo Pesce</a:t>
            </a:r>
            <a:endParaRPr lang="en-US" sz="3600" baseline="-25000">
              <a:solidFill>
                <a:srgbClr val="2D2D2D"/>
              </a:solidFill>
              <a:latin typeface="Museo Slab 300" charset="0"/>
              <a:cs typeface="Museo Slab 300" charset="0"/>
              <a:sym typeface="Arial" charset="0"/>
            </a:endParaRPr>
          </a:p>
          <a:p>
            <a:pPr marL="39688" algn="ctr"/>
            <a:r>
              <a:rPr lang="en-US" sz="3600">
                <a:solidFill>
                  <a:srgbClr val="2D2D2D"/>
                </a:solidFill>
                <a:latin typeface="Museo Slab 700" charset="0"/>
                <a:cs typeface="Museo Slab 700" charset="0"/>
                <a:sym typeface="Arial" charset="0"/>
              </a:rPr>
              <a:t>Thales Filizola Costa</a:t>
            </a:r>
            <a:endParaRPr lang="en-US" sz="3600" baseline="-25000">
              <a:solidFill>
                <a:srgbClr val="2D2D2D"/>
              </a:solidFill>
              <a:latin typeface="Museo Slab 700" charset="0"/>
              <a:cs typeface="Museo Slab 700" charset="0"/>
              <a:sym typeface="Arial" charset="0"/>
            </a:endParaRPr>
          </a:p>
          <a:p>
            <a:pPr marL="39688" algn="ctr"/>
            <a:r>
              <a:rPr lang="en-US" sz="360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Vinicius Flores</a:t>
            </a:r>
            <a:endParaRPr lang="en-US" sz="3600" baseline="-25000">
              <a:solidFill>
                <a:srgbClr val="2D2D2D"/>
              </a:solidFill>
              <a:latin typeface="Museo Slab 300" charset="0"/>
              <a:cs typeface="Museo Slab 300" charset="0"/>
              <a:sym typeface="Arial" charset="0"/>
            </a:endParaRPr>
          </a:p>
          <a:p>
            <a:pPr marL="496888" lvl="1" algn="ctr"/>
            <a:endParaRPr lang="en-US" sz="3600">
              <a:solidFill>
                <a:srgbClr val="2D2D2D"/>
              </a:solidFill>
              <a:latin typeface="Museo Slab 300" charset="0"/>
              <a:cs typeface="Museo Slab 300" charset="0"/>
              <a:sym typeface="Arial" charset="0"/>
            </a:endParaRPr>
          </a:p>
          <a:p>
            <a:pPr marL="496888" lvl="1" algn="ctr"/>
            <a:r>
              <a:rPr lang="en-US" sz="240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Laboratórios CAMPS e LATIN</a:t>
            </a:r>
          </a:p>
          <a:p>
            <a:pPr marL="39688" algn="ctr"/>
            <a:r>
              <a:rPr lang="en-US" sz="2400">
                <a:solidFill>
                  <a:srgbClr val="2D2D2D"/>
                </a:solidFill>
                <a:latin typeface="Museo Slab 300" charset="0"/>
                <a:cs typeface="Museo Slab 300" charset="0"/>
                <a:sym typeface="Arial" charset="0"/>
              </a:rPr>
              <a:t>Departamento Ciência da Computação - UFMG</a:t>
            </a:r>
          </a:p>
        </p:txBody>
      </p:sp>
      <p:pic>
        <p:nvPicPr>
          <p:cNvPr id="9218" name="Picture 4" descr="desenvolvid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1084263"/>
            <a:ext cx="3292475" cy="337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3"/>
          <p:cNvSpPr>
            <a:spLocks noChangeArrowheads="1"/>
          </p:cNvSpPr>
          <p:nvPr/>
        </p:nvSpPr>
        <p:spPr bwMode="auto">
          <a:xfrm>
            <a:off x="0" y="0"/>
            <a:ext cx="13004800" cy="2573338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" name="Rectangle 4"/>
          <p:cNvSpPr>
            <a:spLocks/>
          </p:cNvSpPr>
          <p:nvPr/>
        </p:nvSpPr>
        <p:spPr bwMode="auto">
          <a:xfrm>
            <a:off x="454025" y="3076575"/>
            <a:ext cx="12169775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78038"/>
                  </a:schemeClr>
                </a:solidFill>
                <a:round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pt-BR" sz="4000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	O dataminas é um </a:t>
            </a:r>
            <a:r>
              <a:rPr lang="pt-BR" sz="4000" b="1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site</a:t>
            </a:r>
            <a:r>
              <a:rPr lang="pt-BR" sz="4000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 feito para auxiliar qualquer pessoa a entender as contas do governo</a:t>
            </a:r>
          </a:p>
          <a:p>
            <a:pPr marL="39688"/>
            <a:r>
              <a:rPr lang="pt-BR" sz="4000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	</a:t>
            </a:r>
          </a:p>
          <a:p>
            <a:pPr marL="39688"/>
            <a:r>
              <a:rPr lang="pt-BR" sz="4000">
                <a:solidFill>
                  <a:srgbClr val="2D2D2D"/>
                </a:solidFill>
                <a:latin typeface="Open Sans" charset="0"/>
                <a:cs typeface="Open Sans" charset="0"/>
                <a:sym typeface="Arial" charset="0"/>
              </a:rPr>
              <a:t>	</a:t>
            </a:r>
          </a:p>
          <a:p>
            <a:pPr marL="39688" algn="ctr"/>
            <a:endParaRPr lang="pt-BR" sz="4000">
              <a:solidFill>
                <a:srgbClr val="2D2D2D"/>
              </a:solidFill>
              <a:latin typeface="Open Sans" charset="0"/>
              <a:cs typeface="Open Sans" charset="0"/>
              <a:sym typeface="Arial" charset="0"/>
            </a:endParaRPr>
          </a:p>
          <a:p>
            <a:pPr marL="39688" algn="ctr"/>
            <a:endParaRPr lang="pt-BR" sz="4000">
              <a:solidFill>
                <a:srgbClr val="2D2D2D"/>
              </a:solidFill>
              <a:latin typeface="Open Sans" charset="0"/>
              <a:cs typeface="Open Sans" charset="0"/>
              <a:sym typeface="Arial" charset="0"/>
            </a:endParaRPr>
          </a:p>
        </p:txBody>
      </p:sp>
      <p:sp>
        <p:nvSpPr>
          <p:cNvPr id="11267" name="TextBox 1"/>
          <p:cNvSpPr txBox="1">
            <a:spLocks noChangeArrowheads="1"/>
          </p:cNvSpPr>
          <p:nvPr/>
        </p:nvSpPr>
        <p:spPr bwMode="auto">
          <a:xfrm>
            <a:off x="3209925" y="6027738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11268" name="Pictur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484188"/>
            <a:ext cx="9877425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4" descr="scree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4849813"/>
            <a:ext cx="6103937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5"/>
          <p:cNvSpPr txBox="1">
            <a:spLocks noChangeArrowheads="1"/>
          </p:cNvSpPr>
          <p:nvPr/>
        </p:nvSpPr>
        <p:spPr bwMode="auto">
          <a:xfrm>
            <a:off x="7078663" y="6100763"/>
            <a:ext cx="52562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pt-BR" sz="3600" u="sng">
                <a:solidFill>
                  <a:srgbClr val="578BB3"/>
                </a:solidFill>
                <a:latin typeface="Monaco" charset="0"/>
                <a:cs typeface="Monaco" charset="0"/>
                <a:sym typeface="Arial" charset="0"/>
              </a:rPr>
              <a:t>www.dataminas.info</a:t>
            </a:r>
          </a:p>
          <a:p>
            <a:pPr eaLnBrk="1" hangingPunct="1"/>
            <a:endParaRPr lang="en-US" sz="3600" u="sng">
              <a:solidFill>
                <a:srgbClr val="578BB3"/>
              </a:solidFill>
              <a:latin typeface="Monaco" charset="0"/>
              <a:cs typeface="Monaco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3"/>
          <p:cNvSpPr>
            <a:spLocks noChangeArrowheads="1"/>
          </p:cNvSpPr>
          <p:nvPr/>
        </p:nvSpPr>
        <p:spPr bwMode="auto">
          <a:xfrm>
            <a:off x="0" y="0"/>
            <a:ext cx="13004800" cy="2573338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4" name="TextBox 1"/>
          <p:cNvSpPr txBox="1">
            <a:spLocks noChangeArrowheads="1"/>
          </p:cNvSpPr>
          <p:nvPr/>
        </p:nvSpPr>
        <p:spPr bwMode="auto">
          <a:xfrm>
            <a:off x="3209925" y="6027738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13315" name="Pictur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484188"/>
            <a:ext cx="9877425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98488" y="4400550"/>
          <a:ext cx="11807825" cy="3098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3929"/>
                <a:gridCol w="431994"/>
                <a:gridCol w="6551902"/>
              </a:tblGrid>
              <a:tr h="1220919">
                <a:tc>
                  <a:txBody>
                    <a:bodyPr/>
                    <a:lstStyle/>
                    <a:p>
                      <a:pPr algn="r"/>
                      <a:r>
                        <a:rPr lang="pt-BR" sz="3700" b="1" i="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Visualização</a:t>
                      </a:r>
                      <a:endParaRPr lang="en-US" sz="3700" b="1" i="0" dirty="0">
                        <a:latin typeface="Open Sans"/>
                        <a:cs typeface="Open Sans"/>
                      </a:endParaRPr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700" b="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b="0" dirty="0"/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700" b="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Evolução temporal dos dados</a:t>
                      </a:r>
                    </a:p>
                  </a:txBody>
                  <a:tcPr marL="91428" marR="91428" marT="46501" marB="46501">
                    <a:noFill/>
                  </a:tcPr>
                </a:tc>
              </a:tr>
              <a:tr h="1220919">
                <a:tc>
                  <a:txBody>
                    <a:bodyPr/>
                    <a:lstStyle/>
                    <a:p>
                      <a:pPr algn="r"/>
                      <a:r>
                        <a:rPr lang="pt-BR" sz="3700" b="1" i="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Mineração de dados</a:t>
                      </a:r>
                      <a:endParaRPr lang="en-US" sz="3700" b="1" i="0" dirty="0">
                        <a:latin typeface="Open Sans"/>
                        <a:cs typeface="Open Sans"/>
                      </a:endParaRPr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370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 </a:t>
                      </a:r>
                    </a:p>
                    <a:p>
                      <a:endParaRPr lang="en-US" sz="3700" dirty="0"/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370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Detecção de anomalias</a:t>
                      </a:r>
                    </a:p>
                  </a:txBody>
                  <a:tcPr marL="91428" marR="91428" marT="46501" marB="46501">
                    <a:noFill/>
                  </a:tcPr>
                </a:tc>
              </a:tr>
              <a:tr h="656961">
                <a:tc>
                  <a:txBody>
                    <a:bodyPr/>
                    <a:lstStyle/>
                    <a:p>
                      <a:pPr algn="r"/>
                      <a:r>
                        <a:rPr lang="pt-BR" sz="3700" b="1" i="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Interatividade</a:t>
                      </a:r>
                      <a:endParaRPr lang="en-US" sz="3700" b="1" i="0" dirty="0">
                        <a:latin typeface="Open Sans"/>
                        <a:cs typeface="Open Sans"/>
                      </a:endParaRPr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370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 </a:t>
                      </a:r>
                      <a:endParaRPr lang="en-US" sz="3700" dirty="0"/>
                    </a:p>
                  </a:txBody>
                  <a:tcPr marL="91428" marR="91428" marT="46501" marB="4650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3700" dirty="0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Alertar e interação </a:t>
                      </a:r>
                      <a:r>
                        <a:rPr lang="pt-BR" sz="3700" dirty="0" err="1" smtClean="0">
                          <a:solidFill>
                            <a:srgbClr val="2D2D2D"/>
                          </a:solidFill>
                          <a:latin typeface="Open Sans"/>
                          <a:cs typeface="Open Sans"/>
                          <a:sym typeface="Arial" charset="0"/>
                        </a:rPr>
                        <a:t>Facebook</a:t>
                      </a:r>
                      <a:endParaRPr lang="en-US" sz="3700" dirty="0"/>
                    </a:p>
                  </a:txBody>
                  <a:tcPr marL="91428" marR="91428" marT="46501" marB="46501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/>
          </p:cNvSpPr>
          <p:nvPr/>
        </p:nvSpPr>
        <p:spPr bwMode="auto">
          <a:xfrm>
            <a:off x="762000" y="1752600"/>
            <a:ext cx="11569700" cy="623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>
                    <a:alpha val="78038"/>
                  </a:schemeClr>
                </a:solidFill>
                <a:round/>
                <a:headEnd/>
                <a:tailEnd/>
              </a14:hiddenLine>
            </a:ext>
          </a:extLst>
        </p:spPr>
        <p:txBody>
          <a:bodyPr lIns="0" tIns="0" rIns="40639" bIns="0" anchor="ctr"/>
          <a:lstStyle/>
          <a:p>
            <a:pPr marL="39688"/>
            <a:endParaRPr lang="en-US" sz="3600">
              <a:solidFill>
                <a:srgbClr val="2D2D2D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5362" name="Rectangle 4"/>
          <p:cNvSpPr>
            <a:spLocks noChangeArrowheads="1"/>
          </p:cNvSpPr>
          <p:nvPr/>
        </p:nvSpPr>
        <p:spPr bwMode="auto">
          <a:xfrm>
            <a:off x="0" y="-19050"/>
            <a:ext cx="13127038" cy="2447925"/>
          </a:xfrm>
          <a:prstGeom prst="rect">
            <a:avLst/>
          </a:prstGeom>
          <a:solidFill>
            <a:srgbClr val="0F302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3" name="Rectangle 10"/>
          <p:cNvSpPr>
            <a:spLocks noChangeArrowheads="1"/>
          </p:cNvSpPr>
          <p:nvPr/>
        </p:nvSpPr>
        <p:spPr bwMode="auto">
          <a:xfrm>
            <a:off x="0" y="2428875"/>
            <a:ext cx="13127038" cy="2447925"/>
          </a:xfrm>
          <a:prstGeom prst="rect">
            <a:avLst/>
          </a:prstGeom>
          <a:solidFill>
            <a:srgbClr val="578B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4" name="Rectangle 20"/>
          <p:cNvSpPr>
            <a:spLocks noChangeArrowheads="1"/>
          </p:cNvSpPr>
          <p:nvPr/>
        </p:nvSpPr>
        <p:spPr bwMode="auto">
          <a:xfrm>
            <a:off x="0" y="4876800"/>
            <a:ext cx="13127038" cy="2447925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36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90500"/>
            <a:ext cx="4398963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5021263"/>
            <a:ext cx="2671763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Box 5"/>
          <p:cNvSpPr txBox="1">
            <a:spLocks noChangeArrowheads="1"/>
          </p:cNvSpPr>
          <p:nvPr/>
        </p:nvSpPr>
        <p:spPr bwMode="auto">
          <a:xfrm>
            <a:off x="1677988" y="2573338"/>
            <a:ext cx="3024187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3000" b="1">
                <a:latin typeface="Helvetica" charset="0"/>
                <a:cs typeface="Helvetica" charset="0"/>
              </a:rPr>
              <a:t>D</a:t>
            </a:r>
            <a:r>
              <a:rPr lang="en-US" sz="13000" b="1" baseline="30000">
                <a:latin typeface="Helvetica" charset="0"/>
                <a:cs typeface="Helvetica" charset="0"/>
              </a:rPr>
              <a:t>3</a:t>
            </a:r>
          </a:p>
        </p:txBody>
      </p:sp>
      <p:sp>
        <p:nvSpPr>
          <p:cNvPr id="15368" name="TextBox 6"/>
          <p:cNvSpPr txBox="1">
            <a:spLocks noChangeArrowheads="1"/>
          </p:cNvSpPr>
          <p:nvPr/>
        </p:nvSpPr>
        <p:spPr bwMode="auto">
          <a:xfrm>
            <a:off x="5926138" y="819150"/>
            <a:ext cx="55451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4400">
                <a:solidFill>
                  <a:srgbClr val="93CAB4"/>
                </a:solidFill>
                <a:latin typeface="Open Sans" charset="0"/>
                <a:cs typeface="Open Sans" charset="0"/>
              </a:rPr>
              <a:t>Framework web</a:t>
            </a:r>
          </a:p>
        </p:txBody>
      </p:sp>
      <p:sp>
        <p:nvSpPr>
          <p:cNvPr id="15369" name="TextBox 22"/>
          <p:cNvSpPr txBox="1">
            <a:spLocks noChangeArrowheads="1"/>
          </p:cNvSpPr>
          <p:nvPr/>
        </p:nvSpPr>
        <p:spPr bwMode="auto">
          <a:xfrm>
            <a:off x="5926138" y="3268663"/>
            <a:ext cx="59055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4400">
                <a:solidFill>
                  <a:srgbClr val="BFDEFF"/>
                </a:solidFill>
                <a:latin typeface="Open Sans" charset="0"/>
                <a:cs typeface="Open Sans" charset="0"/>
              </a:rPr>
              <a:t>Biblioteca de gráficos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6138" y="5411788"/>
            <a:ext cx="6264275" cy="1379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Repositório</a:t>
            </a:r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 de </a:t>
            </a:r>
            <a:r>
              <a:rPr lang="en-US" sz="4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código</a:t>
            </a:r>
            <a:endParaRPr lang="en-US" sz="4400" dirty="0">
              <a:solidFill>
                <a:schemeClr val="tx2">
                  <a:lumMod val="75000"/>
                  <a:lumOff val="25000"/>
                </a:schemeClr>
              </a:solidFill>
              <a:latin typeface="Open Sans"/>
              <a:cs typeface="Open Sans"/>
              <a:sym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Monaco"/>
                <a:cs typeface="Monaco"/>
                <a:sym typeface="Arial" charset="0"/>
              </a:rPr>
              <a:t>github.com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onaco"/>
                <a:cs typeface="Monaco"/>
                <a:sym typeface="Arial" charset="0"/>
              </a:rPr>
              <a:t>/</a:t>
            </a:r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Monaco"/>
                <a:cs typeface="Monaco"/>
                <a:sym typeface="Arial" charset="0"/>
              </a:rPr>
              <a:t>jpesce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Monaco"/>
                <a:cs typeface="Monaco"/>
                <a:sym typeface="Arial" charset="0"/>
              </a:rPr>
              <a:t>/</a:t>
            </a:r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Monaco"/>
                <a:cs typeface="Monaco"/>
                <a:sym typeface="Arial" charset="0"/>
              </a:rPr>
              <a:t>dataminas</a:t>
            </a:r>
            <a:endParaRPr lang="en-US" sz="2800" dirty="0">
              <a:solidFill>
                <a:schemeClr val="tx2">
                  <a:lumMod val="50000"/>
                  <a:lumOff val="50000"/>
                </a:schemeClr>
              </a:solidFill>
              <a:latin typeface="Monaco"/>
              <a:cs typeface="Monaco"/>
            </a:endParaRPr>
          </a:p>
        </p:txBody>
      </p:sp>
      <p:pic>
        <p:nvPicPr>
          <p:cNvPr id="1537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7847013"/>
            <a:ext cx="3436938" cy="13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926138" y="7756525"/>
            <a:ext cx="6624637" cy="1447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Dados </a:t>
            </a:r>
            <a:r>
              <a:rPr lang="en-US" sz="4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Retirados</a:t>
            </a:r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 do</a:t>
            </a:r>
          </a:p>
          <a:p>
            <a:pPr>
              <a:defRPr/>
            </a:pPr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Portal de </a:t>
            </a:r>
            <a:r>
              <a:rPr lang="en-US" sz="4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Open Sans"/>
                <a:cs typeface="Open Sans"/>
                <a:sym typeface="Arial" charset="0"/>
              </a:rPr>
              <a:t>Transparência</a:t>
            </a:r>
            <a:endParaRPr lang="en-US" sz="4400" dirty="0">
              <a:solidFill>
                <a:schemeClr val="tx2">
                  <a:lumMod val="75000"/>
                  <a:lumOff val="25000"/>
                </a:schemeClr>
              </a:solidFill>
              <a:latin typeface="Open Sans"/>
              <a:cs typeface="Open Sans"/>
              <a:sym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2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760" y="196280"/>
            <a:ext cx="11496600" cy="919728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5" descr="Screen Shot 2013-11-05 at 8.01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"/>
          <a:stretch>
            <a:fillRect/>
          </a:stretch>
        </p:blipFill>
        <p:spPr bwMode="auto">
          <a:xfrm>
            <a:off x="309563" y="2541588"/>
            <a:ext cx="121920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3224213" y="773113"/>
            <a:ext cx="6556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[Próximos Passos]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2716213"/>
            <a:ext cx="6137275" cy="724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3224213" y="773113"/>
            <a:ext cx="6556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[Próximos Passos]</a:t>
            </a:r>
          </a:p>
        </p:txBody>
      </p:sp>
      <p:sp>
        <p:nvSpPr>
          <p:cNvPr id="18435" name="TextBox 2"/>
          <p:cNvSpPr txBox="1">
            <a:spLocks noChangeArrowheads="1"/>
          </p:cNvSpPr>
          <p:nvPr/>
        </p:nvSpPr>
        <p:spPr bwMode="auto">
          <a:xfrm>
            <a:off x="238125" y="2789238"/>
            <a:ext cx="709295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5400">
                <a:solidFill>
                  <a:schemeClr val="tx1"/>
                </a:solidFill>
                <a:latin typeface="Museo Slab 700" charset="0"/>
                <a:cs typeface="Museo Slab 700" charset="0"/>
              </a:rPr>
              <a:t>- Despesas</a:t>
            </a:r>
            <a:endParaRPr lang="en-US" sz="6000">
              <a:solidFill>
                <a:schemeClr val="tx1"/>
              </a:solidFill>
              <a:latin typeface="Museo Slab 700" charset="0"/>
              <a:cs typeface="Museo Slab 700" charset="0"/>
            </a:endParaRPr>
          </a:p>
          <a:p>
            <a:pPr eaLnBrk="1" hangingPunct="1"/>
            <a:r>
              <a:rPr lang="en-US" sz="6000">
                <a:solidFill>
                  <a:schemeClr val="tx1"/>
                </a:solidFill>
                <a:latin typeface="Museo Slab 700" charset="0"/>
                <a:cs typeface="Museo Slab 700" charset="0"/>
              </a:rPr>
              <a:t>	</a:t>
            </a:r>
            <a:r>
              <a:rPr lang="en-US" sz="4800">
                <a:solidFill>
                  <a:schemeClr val="tx1"/>
                </a:solidFill>
                <a:latin typeface="Museo Slab 700" charset="0"/>
                <a:cs typeface="Museo Slab 700" charset="0"/>
              </a:rPr>
              <a:t>- Cultura</a:t>
            </a:r>
          </a:p>
          <a:p>
            <a:pPr eaLnBrk="1" hangingPunct="1"/>
            <a:r>
              <a:rPr lang="en-US" sz="4000">
                <a:solidFill>
                  <a:schemeClr val="tx1"/>
                </a:solidFill>
                <a:latin typeface="Museo Slab 700" charset="0"/>
                <a:cs typeface="Museo Slab 700" charset="0"/>
              </a:rPr>
              <a:t>		- Festival de Inverno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#3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 copy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3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3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arcadores copy">
  <a:themeElements>
    <a:clrScheme name="">
      <a:dk1>
        <a:srgbClr val="808080"/>
      </a:dk1>
      <a:lt1>
        <a:srgbClr val="FFFFFF"/>
      </a:lt1>
      <a:dk2>
        <a:srgbClr val="2D2D2D"/>
      </a:dk2>
      <a:lt2>
        <a:srgbClr val="000000"/>
      </a:lt2>
      <a:accent1>
        <a:srgbClr val="000000"/>
      </a:accent1>
      <a:accent2>
        <a:srgbClr val="333399"/>
      </a:accent2>
      <a:accent3>
        <a:srgbClr val="ADADAD"/>
      </a:accent3>
      <a:accent4>
        <a:srgbClr val="DADADA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Marcadores copy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rcadores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rcadores">
  <a:themeElements>
    <a:clrScheme name="">
      <a:dk1>
        <a:srgbClr val="808080"/>
      </a:dk1>
      <a:lt1>
        <a:srgbClr val="FFFFFF"/>
      </a:lt1>
      <a:dk2>
        <a:srgbClr val="2D2D2D"/>
      </a:dk2>
      <a:lt2>
        <a:srgbClr val="000000"/>
      </a:lt2>
      <a:accent1>
        <a:srgbClr val="000000"/>
      </a:accent1>
      <a:accent2>
        <a:srgbClr val="333399"/>
      </a:accent2>
      <a:accent3>
        <a:srgbClr val="ADADAD"/>
      </a:accent3>
      <a:accent4>
        <a:srgbClr val="DADADA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Marcadore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rcador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Master #3 copy 1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 copy 1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pt-BR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3 copy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Pages>0</Pages>
  <Words>107</Words>
  <Characters>0</Characters>
  <Application>Microsoft Macintosh PowerPoint</Application>
  <PresentationFormat>Custom</PresentationFormat>
  <Lines>0</Lines>
  <Paragraphs>46</Paragraphs>
  <Slides>14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Master #3 copy</vt:lpstr>
      <vt:lpstr>Master #3</vt:lpstr>
      <vt:lpstr>Marcadores copy</vt:lpstr>
      <vt:lpstr>Marcadores</vt:lpstr>
      <vt:lpstr>Master #3 copy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Pollyanna Marques Sales (ESCRITÓRIO)</dc:creator>
  <cp:lastModifiedBy>Thales Filizola</cp:lastModifiedBy>
  <cp:revision>33</cp:revision>
  <dcterms:modified xsi:type="dcterms:W3CDTF">2013-11-08T21:38:08Z</dcterms:modified>
</cp:coreProperties>
</file>